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fld id="{E938A111-724B-4820-BEC9-352E5936E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127BEE-EF1D-49E7-BA03-33CA371D3C32}" type="slidenum">
              <a:rPr lang="en-US" smtClean="0">
                <a:ea typeface="ＭＳ Ｐゴシック"/>
                <a:cs typeface="ＭＳ Ｐゴシック"/>
              </a:rPr>
              <a:pPr/>
              <a:t>1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53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A231A7-3FFC-45D5-8685-254166270605}" type="slidenum">
              <a:rPr lang="en-US" smtClean="0"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74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55ADE2-00F3-4D52-8F2E-CDE774B9C17C}" type="slidenum">
              <a:rPr lang="en-US" smtClean="0">
                <a:ea typeface="ＭＳ Ｐゴシック"/>
                <a:cs typeface="ＭＳ Ｐゴシック"/>
              </a:rPr>
              <a:pPr/>
              <a:t>3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B740A-39D4-4EA4-B5A0-59B5CEB91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3277F-0E49-4E2A-825D-1DA3D0A87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C5284-2D4C-406E-AF3E-AAB2AFE69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693FD-4C92-416C-BE39-95779C167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5A780-4D45-4472-A7A5-DF01FBA9A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CEBA-B1FA-440C-9DA8-811E8A8D8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C0133-1C77-41DE-89EA-385CC34A9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E258B-4248-45D1-8FEC-D9F6D4DF8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05298-DE6B-4821-BEE7-5D0AB7D51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9FD17-E77E-40AB-9BF1-B42D79F08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B748-69BA-4E05-9AE1-3BC3FD5B0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fld id="{8CDA1FBC-3189-41C9-A053-524206F98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2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10" Type="http://schemas.openxmlformats.org/officeDocument/2006/relationships/image" Target="../media/image6.jpeg"/><Relationship Id="rId4" Type="http://schemas.openxmlformats.org/officeDocument/2006/relationships/slide" Target="slide3.xm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12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0.jpeg"/><Relationship Id="rId5" Type="http://schemas.openxmlformats.org/officeDocument/2006/relationships/hyperlink" Target="http://www.time.com/time/2003/jfk/photoessay/5.html" TargetMode="External"/><Relationship Id="rId10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12" Type="http://schemas.openxmlformats.org/officeDocument/2006/relationships/image" Target="../media/image2.jpeg"/><Relationship Id="rId1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hyperlink" Target="http://www.time.com/time/2003/jfk/photoessay/5.html" TargetMode="External"/><Relationship Id="rId15" Type="http://schemas.openxmlformats.org/officeDocument/2006/relationships/image" Target="../media/image15.png"/><Relationship Id="rId10" Type="http://schemas.openxmlformats.org/officeDocument/2006/relationships/image" Target="../media/image11.jpeg"/><Relationship Id="rId4" Type="http://schemas.openxmlformats.org/officeDocument/2006/relationships/slide" Target="slide2.xml"/><Relationship Id="rId9" Type="http://schemas.openxmlformats.org/officeDocument/2006/relationships/image" Target="../media/image1.jpeg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>
                <a:ea typeface="ＭＳ Ｐゴシック"/>
              </a:rPr>
              <a:t>Kenneth Clark</a:t>
            </a:r>
            <a:r>
              <a:rPr lang="en-US" sz="1000" smtClean="0">
                <a:ea typeface="ＭＳ Ｐゴシック"/>
              </a:rPr>
              <a:t> is preparing to conduct another experiment.</a:t>
            </a:r>
            <a:endParaRPr lang="en-US" sz="1400" smtClean="0">
              <a:ea typeface="ＭＳ Ｐゴシック"/>
            </a:endParaRPr>
          </a:p>
        </p:txBody>
      </p:sp>
      <p:sp>
        <p:nvSpPr>
          <p:cNvPr id="14340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4341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2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Kenneth Clark(5)</a:t>
            </a:r>
          </a:p>
        </p:txBody>
      </p:sp>
      <p:sp>
        <p:nvSpPr>
          <p:cNvPr id="14343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Kenneth Clark a message</a:t>
            </a:r>
          </a:p>
        </p:txBody>
      </p:sp>
      <p:sp>
        <p:nvSpPr>
          <p:cNvPr id="14345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Kenneth</a:t>
            </a:r>
          </a:p>
        </p:txBody>
      </p:sp>
      <p:sp>
        <p:nvSpPr>
          <p:cNvPr id="14346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7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8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4349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4350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4351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4353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4354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55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4356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14357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14358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4359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0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/>
              <a:t>July 14, 1914  </a:t>
            </a:r>
            <a:endParaRPr lang="en-US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/>
              <a:t>Christian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/>
              <a:t>Harlem, New York</a:t>
            </a:r>
          </a:p>
        </p:txBody>
      </p:sp>
      <p:sp>
        <p:nvSpPr>
          <p:cNvPr id="14361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2" name="Text Box 36"/>
          <p:cNvSpPr txBox="1">
            <a:spLocks noChangeArrowheads="1"/>
          </p:cNvSpPr>
          <p:nvPr/>
        </p:nvSpPr>
        <p:spPr bwMode="auto">
          <a:xfrm>
            <a:off x="152400" y="49530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14364" name="Text Box 39"/>
          <p:cNvSpPr txBox="1">
            <a:spLocks noChangeArrowheads="1"/>
          </p:cNvSpPr>
          <p:nvPr/>
        </p:nvSpPr>
        <p:spPr bwMode="auto">
          <a:xfrm>
            <a:off x="0" y="5791200"/>
            <a:ext cx="762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Mamie C.</a:t>
            </a:r>
          </a:p>
        </p:txBody>
      </p:sp>
      <p:sp>
        <p:nvSpPr>
          <p:cNvPr id="14366" name="Text Box 42"/>
          <p:cNvSpPr txBox="1">
            <a:spLocks noChangeArrowheads="1"/>
          </p:cNvSpPr>
          <p:nvPr/>
        </p:nvSpPr>
        <p:spPr bwMode="auto">
          <a:xfrm>
            <a:off x="685800" y="57912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Alan L.</a:t>
            </a:r>
          </a:p>
        </p:txBody>
      </p:sp>
      <p:sp>
        <p:nvSpPr>
          <p:cNvPr id="14368" name="Text Box 45"/>
          <p:cNvSpPr txBox="1">
            <a:spLocks noChangeArrowheads="1"/>
          </p:cNvSpPr>
          <p:nvPr/>
        </p:nvSpPr>
        <p:spPr bwMode="auto">
          <a:xfrm>
            <a:off x="1219200" y="5791200"/>
            <a:ext cx="685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Francis S.</a:t>
            </a:r>
          </a:p>
        </p:txBody>
      </p:sp>
      <p:sp>
        <p:nvSpPr>
          <p:cNvPr id="14370" name="Text Box 50"/>
          <p:cNvSpPr txBox="1">
            <a:spLocks noChangeArrowheads="1"/>
          </p:cNvSpPr>
          <p:nvPr/>
        </p:nvSpPr>
        <p:spPr bwMode="auto">
          <a:xfrm>
            <a:off x="-76200" y="6643688"/>
            <a:ext cx="7620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Ralphe B.</a:t>
            </a:r>
          </a:p>
        </p:txBody>
      </p:sp>
      <p:sp>
        <p:nvSpPr>
          <p:cNvPr id="14373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/>
              <a:t>Kenneth Clark</a:t>
            </a:r>
            <a:r>
              <a:rPr lang="en-US" sz="900"/>
              <a:t> The children are showing little response to my tests…. sigh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>
              <a:solidFill>
                <a:schemeClr val="bg2"/>
              </a:solidFill>
            </a:endParaRPr>
          </a:p>
        </p:txBody>
      </p:sp>
      <p:sp>
        <p:nvSpPr>
          <p:cNvPr id="14377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/>
              <a:t>Mamie Clark</a:t>
            </a:r>
            <a:r>
              <a:rPr lang="en-US" sz="1200"/>
              <a:t> </a:t>
            </a:r>
            <a:r>
              <a:rPr lang="en-US" sz="900"/>
              <a:t>Will you be home in time for supper?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>
              <a:solidFill>
                <a:schemeClr val="bg2"/>
              </a:solidFill>
            </a:endParaRPr>
          </a:p>
        </p:txBody>
      </p:sp>
      <p:sp>
        <p:nvSpPr>
          <p:cNvPr id="14380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/>
              <a:t>Kenneth Clark </a:t>
            </a:r>
            <a:r>
              <a:rPr lang="en-US" sz="900"/>
              <a:t>These ppl need to know that segregation is not the way and that their behavior is reckless.. It’s appalling ppl can’t see what is to be. smh</a:t>
            </a:r>
            <a:endParaRPr lang="en-US" sz="900">
              <a:solidFill>
                <a:schemeClr val="bg2"/>
              </a:solidFill>
            </a:endParaRPr>
          </a:p>
        </p:txBody>
      </p:sp>
      <p:sp>
        <p:nvSpPr>
          <p:cNvPr id="14382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/>
              <a:t>Kenneth Clark</a:t>
            </a:r>
            <a:r>
              <a:rPr lang="en-US" sz="900"/>
              <a:t> Just got back from the Rally, went well. I think ppl are starting to see.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>
              <a:solidFill>
                <a:schemeClr val="bg2"/>
              </a:solidFill>
            </a:endParaRPr>
          </a:p>
        </p:txBody>
      </p:sp>
      <p:sp>
        <p:nvSpPr>
          <p:cNvPr id="14384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/>
              <a:t>Ralphe Bunche</a:t>
            </a:r>
            <a:r>
              <a:rPr lang="en-US" sz="900"/>
              <a:t> When are we doing this Rally thing? Hmu Oh check out my new kicks on my page ; )! Brogues!</a:t>
            </a:r>
          </a:p>
        </p:txBody>
      </p:sp>
      <p:sp>
        <p:nvSpPr>
          <p:cNvPr id="14386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b="1"/>
              <a:t>Alan Locke</a:t>
            </a:r>
            <a:r>
              <a:rPr lang="en-US" sz="900"/>
              <a:t> Life Magazine wants to interview me about my work can I reference you? It would be you and W.E.B.Dubois in a single segment.</a:t>
            </a:r>
          </a:p>
        </p:txBody>
      </p:sp>
      <p:grpSp>
        <p:nvGrpSpPr>
          <p:cNvPr id="14387" name="Group 61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4388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4389" name="Picture 58" descr="f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90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14393" name="Picture 57" descr="42-1698456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533400"/>
            <a:ext cx="1309688" cy="1828800"/>
          </a:xfrm>
          <a:prstGeom prst="rect">
            <a:avLst/>
          </a:prstGeom>
          <a:noFill/>
        </p:spPr>
      </p:pic>
      <p:pic>
        <p:nvPicPr>
          <p:cNvPr id="14394" name="Picture 58" descr="42-1698456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2514600"/>
            <a:ext cx="384175" cy="533400"/>
          </a:xfrm>
          <a:prstGeom prst="rect">
            <a:avLst/>
          </a:prstGeom>
          <a:noFill/>
        </p:spPr>
      </p:pic>
      <p:pic>
        <p:nvPicPr>
          <p:cNvPr id="14395" name="Picture 59" descr="42-1698456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3810000"/>
            <a:ext cx="384175" cy="533400"/>
          </a:xfrm>
          <a:prstGeom prst="rect">
            <a:avLst/>
          </a:prstGeom>
          <a:noFill/>
        </p:spPr>
      </p:pic>
      <p:pic>
        <p:nvPicPr>
          <p:cNvPr id="14396" name="Picture 60" descr="42-1698456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4495800"/>
            <a:ext cx="384175" cy="533400"/>
          </a:xfrm>
          <a:prstGeom prst="rect">
            <a:avLst/>
          </a:prstGeom>
          <a:noFill/>
        </p:spPr>
      </p:pic>
      <p:pic>
        <p:nvPicPr>
          <p:cNvPr id="14399" name="Picture 63" descr="alain-loc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5867400"/>
            <a:ext cx="360363" cy="457200"/>
          </a:xfrm>
          <a:prstGeom prst="rect">
            <a:avLst/>
          </a:prstGeom>
          <a:noFill/>
        </p:spPr>
      </p:pic>
      <p:pic>
        <p:nvPicPr>
          <p:cNvPr id="14401" name="Picture 65" descr="alain-lock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0" y="5257800"/>
            <a:ext cx="420688" cy="533400"/>
          </a:xfrm>
          <a:prstGeom prst="rect">
            <a:avLst/>
          </a:prstGeom>
          <a:noFill/>
        </p:spPr>
      </p:pic>
      <p:pic>
        <p:nvPicPr>
          <p:cNvPr id="14402" name="Picture 66" descr="Mamie-ClarkColumbi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33600" y="3124200"/>
            <a:ext cx="414338" cy="533400"/>
          </a:xfrm>
          <a:prstGeom prst="rect">
            <a:avLst/>
          </a:prstGeom>
          <a:noFill/>
        </p:spPr>
      </p:pic>
      <p:pic>
        <p:nvPicPr>
          <p:cNvPr id="14403" name="Picture 67" descr="bunche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33600" y="5181600"/>
            <a:ext cx="381000" cy="533400"/>
          </a:xfrm>
          <a:prstGeom prst="rect">
            <a:avLst/>
          </a:prstGeom>
          <a:noFill/>
        </p:spPr>
      </p:pic>
      <p:pic>
        <p:nvPicPr>
          <p:cNvPr id="14404" name="Picture 68" descr="bunche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" y="6096000"/>
            <a:ext cx="381000" cy="533400"/>
          </a:xfrm>
          <a:prstGeom prst="rect">
            <a:avLst/>
          </a:prstGeom>
          <a:noFill/>
        </p:spPr>
      </p:pic>
      <p:pic>
        <p:nvPicPr>
          <p:cNvPr id="14405" name="Picture 69" descr="Mamie-ClarkColumbi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5257800"/>
            <a:ext cx="414338" cy="533400"/>
          </a:xfrm>
          <a:prstGeom prst="rect">
            <a:avLst/>
          </a:prstGeom>
          <a:noFill/>
        </p:spPr>
      </p:pic>
      <p:pic>
        <p:nvPicPr>
          <p:cNvPr id="14406" name="Picture 70" descr="220px-FrancisCecilSumner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95400" y="5257800"/>
            <a:ext cx="447675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  <a:ea typeface="ＭＳ Ｐゴシック"/>
              </a:rPr>
              <a:t>facebook</a:t>
            </a:r>
          </a:p>
        </p:txBody>
      </p:sp>
      <p:sp>
        <p:nvSpPr>
          <p:cNvPr id="16389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>
                <a:ea typeface="ＭＳ Ｐゴシック"/>
              </a:rPr>
              <a:t>Kennedy Clark</a:t>
            </a:r>
            <a:r>
              <a:rPr lang="en-US" sz="1000" smtClean="0">
                <a:ea typeface="ＭＳ Ｐゴシック"/>
              </a:rPr>
              <a:t> is preparing to conduct another experiment.</a:t>
            </a:r>
            <a:endParaRPr lang="en-US" sz="1400" smtClean="0">
              <a:ea typeface="ＭＳ Ｐゴシック"/>
            </a:endParaRPr>
          </a:p>
        </p:txBody>
      </p:sp>
      <p:sp>
        <p:nvSpPr>
          <p:cNvPr id="16391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2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3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4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5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6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6397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8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Kenneth Clark (5)</a:t>
            </a:r>
          </a:p>
        </p:txBody>
      </p:sp>
      <p:sp>
        <p:nvSpPr>
          <p:cNvPr id="16399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0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Kenneth Clark a message</a:t>
            </a:r>
          </a:p>
        </p:txBody>
      </p:sp>
      <p:sp>
        <p:nvSpPr>
          <p:cNvPr id="16401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Kenneth</a:t>
            </a:r>
          </a:p>
        </p:txBody>
      </p:sp>
      <p:sp>
        <p:nvSpPr>
          <p:cNvPr id="16402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5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6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7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8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09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10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1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6412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3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959EBD"/>
                </a:solidFill>
              </a:rPr>
              <a:t>Birthday:</a:t>
            </a:r>
          </a:p>
          <a:p>
            <a:r>
              <a:rPr lang="en-US"/>
              <a:t>July 14, 1914  </a:t>
            </a:r>
            <a:endParaRPr lang="en-US">
              <a:solidFill>
                <a:srgbClr val="959EBD"/>
              </a:solidFill>
            </a:endParaRPr>
          </a:p>
          <a:p>
            <a:r>
              <a:rPr lang="en-US">
                <a:solidFill>
                  <a:srgbClr val="959EBD"/>
                </a:solidFill>
              </a:rPr>
              <a:t>Political:</a:t>
            </a:r>
          </a:p>
          <a:p>
            <a:r>
              <a:rPr lang="en-US"/>
              <a:t>Democrat</a:t>
            </a:r>
          </a:p>
          <a:p>
            <a:r>
              <a:rPr lang="en-US">
                <a:solidFill>
                  <a:srgbClr val="959EBD"/>
                </a:solidFill>
              </a:rPr>
              <a:t>Religion:</a:t>
            </a:r>
          </a:p>
          <a:p>
            <a:r>
              <a:rPr lang="en-US"/>
              <a:t>Christian</a:t>
            </a:r>
          </a:p>
          <a:p>
            <a:r>
              <a:rPr lang="en-US">
                <a:solidFill>
                  <a:srgbClr val="959EBD"/>
                </a:solidFill>
              </a:rPr>
              <a:t>Hometown:</a:t>
            </a:r>
          </a:p>
          <a:p>
            <a:r>
              <a:rPr lang="en-US"/>
              <a:t>Harlem, New York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/>
          </a:p>
        </p:txBody>
      </p:sp>
      <p:sp>
        <p:nvSpPr>
          <p:cNvPr id="16414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5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16416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7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Sex:</a:t>
            </a:r>
            <a:r>
              <a:rPr lang="en-US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Birthday:</a:t>
            </a:r>
            <a:r>
              <a:rPr lang="en-US"/>
              <a:t>           	          July 14, 1914 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Hometown:</a:t>
            </a:r>
            <a:r>
              <a:rPr lang="en-US"/>
              <a:t>       	          Harlem, New York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Relationship Status:</a:t>
            </a:r>
            <a:r>
              <a:rPr lang="en-US"/>
              <a:t>          Married to </a:t>
            </a:r>
            <a:r>
              <a:rPr lang="en-US">
                <a:solidFill>
                  <a:schemeClr val="accent2"/>
                </a:solidFill>
              </a:rPr>
              <a:t>Mamie Clark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Political Views:</a:t>
            </a:r>
            <a:r>
              <a:rPr lang="en-US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Religious Views:</a:t>
            </a:r>
            <a:r>
              <a:rPr lang="en-US"/>
              <a:t>                Christian</a:t>
            </a:r>
          </a:p>
        </p:txBody>
      </p:sp>
      <p:sp>
        <p:nvSpPr>
          <p:cNvPr id="16418" name="Text Box 35"/>
          <p:cNvSpPr txBox="1">
            <a:spLocks noChangeArrowheads="1"/>
          </p:cNvSpPr>
          <p:nvPr/>
        </p:nvSpPr>
        <p:spPr bwMode="auto">
          <a:xfrm>
            <a:off x="1828800" y="3200400"/>
            <a:ext cx="6096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Activities:</a:t>
            </a:r>
            <a:r>
              <a:rPr lang="en-US"/>
              <a:t>         	          </a:t>
            </a:r>
            <a:r>
              <a:rPr lang="en-US" sz="1800"/>
              <a:t> </a:t>
            </a:r>
            <a:r>
              <a:rPr lang="en-US"/>
              <a:t>Harlem Youth Opportunities (HARYOU),  Northside Center for Child Development, 	      	            promoting civil rights, Teaching at Harvard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Interests:</a:t>
            </a:r>
            <a:r>
              <a:rPr lang="en-US"/>
              <a:t>                           Testing out theories , Fighting for my rights, exceeding the speed limit in my G6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Favorite Music:</a:t>
            </a:r>
            <a:r>
              <a:rPr lang="en-US"/>
              <a:t>                  Elton John, Louis Armstrong</a:t>
            </a:r>
          </a:p>
          <a:p>
            <a:r>
              <a:rPr lang="en-US">
                <a:solidFill>
                  <a:srgbClr val="959EBD"/>
                </a:solidFill>
              </a:rPr>
              <a:t>Favorite Books: 	           </a:t>
            </a:r>
            <a:r>
              <a:rPr lang="en-US"/>
              <a:t>Prejudice and Your Child (1955), Dark Ghetto (1965), A Possible Reality (1972), and Pathos of 	           Power (1975).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/>
          </a:p>
        </p:txBody>
      </p:sp>
      <p:pic>
        <p:nvPicPr>
          <p:cNvPr id="16419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0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/>
              <a:t>Updated last Tuesday</a:t>
            </a:r>
          </a:p>
        </p:txBody>
      </p:sp>
      <p:sp>
        <p:nvSpPr>
          <p:cNvPr id="16421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16422" name="Picture 39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3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The Work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/>
              <a:t>Updated two months ago</a:t>
            </a:r>
          </a:p>
        </p:txBody>
      </p:sp>
      <p:sp>
        <p:nvSpPr>
          <p:cNvPr id="16424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5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6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Address:	         </a:t>
            </a:r>
            <a:r>
              <a:rPr lang="en-US"/>
              <a:t>Harvard University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959EBD"/>
                </a:solidFill>
              </a:rPr>
              <a:t>Phone Number:	</a:t>
            </a:r>
            <a:r>
              <a:rPr lang="en-US"/>
              <a:t>         (212) 870-1896</a:t>
            </a:r>
          </a:p>
        </p:txBody>
      </p:sp>
      <p:grpSp>
        <p:nvGrpSpPr>
          <p:cNvPr id="16427" name="Group 44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6428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6429" name="Picture 46" descr="fb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30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16432" name="Picture 48" descr="240x240_bio_clark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</p:spPr>
      </p:pic>
      <p:pic>
        <p:nvPicPr>
          <p:cNvPr id="16433" name="Picture 49" descr="11a-clark-doll-test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6019800"/>
            <a:ext cx="666750" cy="695325"/>
          </a:xfrm>
          <a:prstGeom prst="rect">
            <a:avLst/>
          </a:prstGeom>
          <a:noFill/>
        </p:spPr>
      </p:pic>
      <p:pic>
        <p:nvPicPr>
          <p:cNvPr id="16434" name="Picture 50" descr="42-1698456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8600" y="457200"/>
            <a:ext cx="136525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  <a:ea typeface="ＭＳ Ｐゴシック"/>
              </a:rPr>
              <a:t>facebook</a:t>
            </a: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3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1844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1844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Photos of Kenneth Clark</a:t>
            </a:r>
            <a:r>
              <a:rPr lang="en-US" sz="1000"/>
              <a:t> </a:t>
            </a:r>
            <a:r>
              <a:rPr lang="en-US"/>
              <a:t> 5 Photos</a:t>
            </a:r>
            <a:endParaRPr lang="en-US" sz="1000"/>
          </a:p>
        </p:txBody>
      </p:sp>
      <p:sp>
        <p:nvSpPr>
          <p:cNvPr id="184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251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Kenneth Clark’s Albums</a:t>
            </a:r>
            <a:r>
              <a:rPr lang="en-US" sz="1000"/>
              <a:t> </a:t>
            </a:r>
            <a:r>
              <a:rPr lang="en-US"/>
              <a:t> 2 Photo Alums </a:t>
            </a:r>
            <a:endParaRPr lang="en-US" sz="1000"/>
          </a:p>
        </p:txBody>
      </p:sp>
      <p:sp>
        <p:nvSpPr>
          <p:cNvPr id="18452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b="1"/>
              <a:t>The Family</a:t>
            </a:r>
            <a:endParaRPr lang="en-US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/>
              <a:t>5 photos</a:t>
            </a:r>
          </a:p>
        </p:txBody>
      </p:sp>
      <p:sp>
        <p:nvSpPr>
          <p:cNvPr id="18453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b="1"/>
              <a:t>The Work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b="1"/>
              <a:t>5 photos</a:t>
            </a:r>
            <a:endParaRPr lang="en-US"/>
          </a:p>
        </p:txBody>
      </p:sp>
      <p:sp>
        <p:nvSpPr>
          <p:cNvPr id="18454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/>
              <a:t>1 photo</a:t>
            </a:r>
          </a:p>
        </p:txBody>
      </p:sp>
      <p:pic>
        <p:nvPicPr>
          <p:cNvPr id="18455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5105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6" name="Picture 37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33600" y="5105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8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/>
              <a:t>Kenneth Clark</a:t>
            </a:r>
            <a:r>
              <a:rPr lang="en-US" sz="1000"/>
              <a:t> is preparing to conduct another experiment.</a:t>
            </a:r>
            <a:endParaRPr lang="en-US" sz="1400"/>
          </a:p>
        </p:txBody>
      </p:sp>
      <p:grpSp>
        <p:nvGrpSpPr>
          <p:cNvPr id="18467" name="Group 36"/>
          <p:cNvGrpSpPr>
            <a:grpSpLocks/>
          </p:cNvGrpSpPr>
          <p:nvPr/>
        </p:nvGrpSpPr>
        <p:grpSpPr bwMode="auto">
          <a:xfrm>
            <a:off x="0" y="0"/>
            <a:ext cx="9144000" cy="381000"/>
            <a:chOff x="0" y="0"/>
            <a:chExt cx="5760" cy="240"/>
          </a:xfrm>
        </p:grpSpPr>
        <p:sp>
          <p:nvSpPr>
            <p:cNvPr id="18468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032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  <p:pic>
          <p:nvPicPr>
            <p:cNvPr id="18469" name="Picture 38" descr="fb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0"/>
              <a:ext cx="321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70" name="Rectangle 5"/>
            <p:cNvSpPr>
              <a:spLocks noChangeArrowheads="1"/>
            </p:cNvSpPr>
            <p:nvPr/>
          </p:nvSpPr>
          <p:spPr bwMode="auto">
            <a:xfrm>
              <a:off x="3744" y="0"/>
              <a:ext cx="2016" cy="24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Home    Profile      Account</a:t>
              </a:r>
            </a:p>
          </p:txBody>
        </p:sp>
      </p:grpSp>
      <p:pic>
        <p:nvPicPr>
          <p:cNvPr id="18472" name="Picture 40" descr="clark_kenneth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38200" y="5105400"/>
            <a:ext cx="990600" cy="1030288"/>
          </a:xfrm>
          <a:prstGeom prst="rect">
            <a:avLst/>
          </a:prstGeom>
          <a:noFill/>
        </p:spPr>
      </p:pic>
      <p:pic>
        <p:nvPicPr>
          <p:cNvPr id="18473" name="Picture 41" descr="dolls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33600" y="5105400"/>
            <a:ext cx="990600" cy="1000125"/>
          </a:xfrm>
          <a:prstGeom prst="rect">
            <a:avLst/>
          </a:prstGeom>
          <a:noFill/>
        </p:spPr>
      </p:pic>
      <p:pic>
        <p:nvPicPr>
          <p:cNvPr id="18474" name="Picture 42" descr="42-1698456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33800" y="5105400"/>
            <a:ext cx="830263" cy="1158875"/>
          </a:xfrm>
          <a:prstGeom prst="rect">
            <a:avLst/>
          </a:prstGeom>
          <a:noFill/>
        </p:spPr>
      </p:pic>
      <p:pic>
        <p:nvPicPr>
          <p:cNvPr id="18475" name="Picture 43" descr="0_ha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38200" y="1828800"/>
            <a:ext cx="1085850" cy="1295400"/>
          </a:xfrm>
          <a:prstGeom prst="rect">
            <a:avLst/>
          </a:prstGeom>
          <a:noFill/>
        </p:spPr>
      </p:pic>
      <p:pic>
        <p:nvPicPr>
          <p:cNvPr id="18476" name="Picture 44" descr="clark_20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133600" y="1828800"/>
            <a:ext cx="952500" cy="1295400"/>
          </a:xfrm>
          <a:prstGeom prst="rect">
            <a:avLst/>
          </a:prstGeom>
          <a:noFill/>
        </p:spPr>
      </p:pic>
      <p:pic>
        <p:nvPicPr>
          <p:cNvPr id="18477" name="Picture 45" descr="Kenneth &amp; Mamie Clark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276600" y="1828800"/>
            <a:ext cx="866775" cy="1295400"/>
          </a:xfrm>
          <a:prstGeom prst="rect">
            <a:avLst/>
          </a:prstGeom>
          <a:noFill/>
        </p:spPr>
      </p:pic>
      <p:pic>
        <p:nvPicPr>
          <p:cNvPr id="18478" name="Picture 46" descr="kenneth-clark-1-sized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667000" y="3200400"/>
            <a:ext cx="1019175" cy="1276350"/>
          </a:xfrm>
          <a:prstGeom prst="rect">
            <a:avLst/>
          </a:prstGeom>
          <a:noFill/>
        </p:spPr>
      </p:pic>
      <p:pic>
        <p:nvPicPr>
          <p:cNvPr id="18479" name="Picture 47" descr="Kenneth+Clark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38200" y="3200400"/>
            <a:ext cx="1600200" cy="1287463"/>
          </a:xfrm>
          <a:prstGeom prst="rect">
            <a:avLst/>
          </a:prstGeom>
          <a:noFill/>
        </p:spPr>
      </p:pic>
      <p:pic>
        <p:nvPicPr>
          <p:cNvPr id="18480" name="Picture 48" descr="42-1698456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52400" y="457200"/>
            <a:ext cx="557213" cy="77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375</Words>
  <Application>Microsoft Office PowerPoint</Application>
  <PresentationFormat>On-screen Show (4:3)</PresentationFormat>
  <Paragraphs>103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ＭＳ Ｐゴシック</vt:lpstr>
      <vt:lpstr>Default Design</vt:lpstr>
      <vt:lpstr>Slide 1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Aja</cp:lastModifiedBy>
  <cp:revision>23</cp:revision>
  <dcterms:created xsi:type="dcterms:W3CDTF">2009-03-30T18:09:43Z</dcterms:created>
  <dcterms:modified xsi:type="dcterms:W3CDTF">2011-01-02T20:05:17Z</dcterms:modified>
</cp:coreProperties>
</file>